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4" r:id="rId3"/>
    <p:sldId id="276" r:id="rId4"/>
    <p:sldId id="261" r:id="rId5"/>
    <p:sldId id="262" r:id="rId6"/>
    <p:sldId id="263" r:id="rId7"/>
    <p:sldId id="282" r:id="rId8"/>
    <p:sldId id="296" r:id="rId9"/>
    <p:sldId id="293" r:id="rId10"/>
    <p:sldId id="295" r:id="rId11"/>
    <p:sldId id="290" r:id="rId1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10F"/>
    <a:srgbClr val="2B5666"/>
    <a:srgbClr val="3C5A59"/>
    <a:srgbClr val="604426"/>
    <a:srgbClr val="01A8AC"/>
    <a:srgbClr val="EC8010"/>
    <a:srgbClr val="455B6F"/>
    <a:srgbClr val="545454"/>
    <a:srgbClr val="2867A0"/>
    <a:srgbClr val="107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6"/>
  </p:normalViewPr>
  <p:slideViewPr>
    <p:cSldViewPr snapToGrid="0">
      <p:cViewPr varScale="1">
        <p:scale>
          <a:sx n="116" d="100"/>
          <a:sy n="116" d="100"/>
        </p:scale>
        <p:origin x="8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ulinich Bohdan" userId="48e65c9f34e137d0" providerId="LiveId" clId="{2423D183-FE5D-B84E-93EC-6DA240D00658}"/>
    <pc:docChg chg="custSel modSld">
      <pc:chgData name="Kulinich Bohdan" userId="48e65c9f34e137d0" providerId="LiveId" clId="{2423D183-FE5D-B84E-93EC-6DA240D00658}" dt="2021-12-01T15:55:02.139" v="60"/>
      <pc:docMkLst>
        <pc:docMk/>
      </pc:docMkLst>
      <pc:sldChg chg="addSp delSp modSp mod delAnim">
        <pc:chgData name="Kulinich Bohdan" userId="48e65c9f34e137d0" providerId="LiveId" clId="{2423D183-FE5D-B84E-93EC-6DA240D00658}" dt="2021-12-01T15:55:02.139" v="60"/>
        <pc:sldMkLst>
          <pc:docMk/>
          <pc:sldMk cId="1088591982" sldId="256"/>
        </pc:sldMkLst>
        <pc:spChg chg="del">
          <ac:chgData name="Kulinich Bohdan" userId="48e65c9f34e137d0" providerId="LiveId" clId="{2423D183-FE5D-B84E-93EC-6DA240D00658}" dt="2021-12-01T15:54:42.508" v="59" actId="478"/>
          <ac:spMkLst>
            <pc:docMk/>
            <pc:sldMk cId="1088591982" sldId="256"/>
            <ac:spMk id="2" creationId="{00000000-0000-0000-0000-000000000000}"/>
          </ac:spMkLst>
        </pc:spChg>
        <pc:spChg chg="mod">
          <ac:chgData name="Kulinich Bohdan" userId="48e65c9f34e137d0" providerId="LiveId" clId="{2423D183-FE5D-B84E-93EC-6DA240D00658}" dt="2021-12-01T15:54:12.360" v="58" actId="404"/>
          <ac:spMkLst>
            <pc:docMk/>
            <pc:sldMk cId="1088591982" sldId="256"/>
            <ac:spMk id="13" creationId="{00000000-0000-0000-0000-000000000000}"/>
          </ac:spMkLst>
        </pc:spChg>
        <pc:spChg chg="add mod">
          <ac:chgData name="Kulinich Bohdan" userId="48e65c9f34e137d0" providerId="LiveId" clId="{2423D183-FE5D-B84E-93EC-6DA240D00658}" dt="2021-12-01T15:55:02.139" v="60"/>
          <ac:spMkLst>
            <pc:docMk/>
            <pc:sldMk cId="1088591982" sldId="256"/>
            <ac:spMk id="29" creationId="{2C1ADB41-8897-1949-945D-B324D3DED0B5}"/>
          </ac:spMkLst>
        </pc:spChg>
        <pc:spChg chg="add mod">
          <ac:chgData name="Kulinich Bohdan" userId="48e65c9f34e137d0" providerId="LiveId" clId="{2423D183-FE5D-B84E-93EC-6DA240D00658}" dt="2021-12-01T15:55:02.139" v="60"/>
          <ac:spMkLst>
            <pc:docMk/>
            <pc:sldMk cId="1088591982" sldId="256"/>
            <ac:spMk id="30" creationId="{B2DDA7FA-7B1F-564B-9C6A-00B512C13DBF}"/>
          </ac:spMkLst>
        </pc:spChg>
        <pc:spChg chg="add mod">
          <ac:chgData name="Kulinich Bohdan" userId="48e65c9f34e137d0" providerId="LiveId" clId="{2423D183-FE5D-B84E-93EC-6DA240D00658}" dt="2021-12-01T15:55:02.139" v="60"/>
          <ac:spMkLst>
            <pc:docMk/>
            <pc:sldMk cId="1088591982" sldId="256"/>
            <ac:spMk id="31" creationId="{82EBA569-1F7F-A540-A9E2-D1D575FCDBEE}"/>
          </ac:spMkLst>
        </pc:spChg>
        <pc:picChg chg="del">
          <ac:chgData name="Kulinich Bohdan" userId="48e65c9f34e137d0" providerId="LiveId" clId="{2423D183-FE5D-B84E-93EC-6DA240D00658}" dt="2021-12-01T15:54:42.508" v="59" actId="478"/>
          <ac:picMkLst>
            <pc:docMk/>
            <pc:sldMk cId="1088591982" sldId="256"/>
            <ac:picMk id="28" creationId="{00000000-0000-0000-0000-000000000000}"/>
          </ac:picMkLst>
        </pc:picChg>
      </pc:sldChg>
    </pc:docChg>
  </pc:docChgLst>
  <pc:docChgLst>
    <pc:chgData name="Kulinich Bohdan" userId="48e65c9f34e137d0" providerId="LiveId" clId="{3C50FEA9-4804-C44E-976D-3877A7312F33}"/>
    <pc:docChg chg="custSel modSld">
      <pc:chgData name="Kulinich Bohdan" userId="48e65c9f34e137d0" providerId="LiveId" clId="{3C50FEA9-4804-C44E-976D-3877A7312F33}" dt="2022-12-19T06:34:19.585" v="0" actId="478"/>
      <pc:docMkLst>
        <pc:docMk/>
      </pc:docMkLst>
      <pc:sldChg chg="delSp mod">
        <pc:chgData name="Kulinich Bohdan" userId="48e65c9f34e137d0" providerId="LiveId" clId="{3C50FEA9-4804-C44E-976D-3877A7312F33}" dt="2022-12-19T06:34:19.585" v="0" actId="478"/>
        <pc:sldMkLst>
          <pc:docMk/>
          <pc:sldMk cId="1088591982" sldId="256"/>
        </pc:sldMkLst>
        <pc:spChg chg="del">
          <ac:chgData name="Kulinich Bohdan" userId="48e65c9f34e137d0" providerId="LiveId" clId="{3C50FEA9-4804-C44E-976D-3877A7312F33}" dt="2022-12-19T06:34:19.585" v="0" actId="478"/>
          <ac:spMkLst>
            <pc:docMk/>
            <pc:sldMk cId="1088591982" sldId="256"/>
            <ac:spMk id="29" creationId="{2C1ADB41-8897-1949-945D-B324D3DED0B5}"/>
          </ac:spMkLst>
        </pc:spChg>
        <pc:spChg chg="del">
          <ac:chgData name="Kulinich Bohdan" userId="48e65c9f34e137d0" providerId="LiveId" clId="{3C50FEA9-4804-C44E-976D-3877A7312F33}" dt="2022-12-19T06:34:19.585" v="0" actId="478"/>
          <ac:spMkLst>
            <pc:docMk/>
            <pc:sldMk cId="1088591982" sldId="256"/>
            <ac:spMk id="30" creationId="{B2DDA7FA-7B1F-564B-9C6A-00B512C13DBF}"/>
          </ac:spMkLst>
        </pc:spChg>
        <pc:spChg chg="del">
          <ac:chgData name="Kulinich Bohdan" userId="48e65c9f34e137d0" providerId="LiveId" clId="{3C50FEA9-4804-C44E-976D-3877A7312F33}" dt="2022-12-19T06:34:19.585" v="0" actId="478"/>
          <ac:spMkLst>
            <pc:docMk/>
            <pc:sldMk cId="1088591982" sldId="256"/>
            <ac:spMk id="31" creationId="{82EBA569-1F7F-A540-A9E2-D1D575FCDBE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CFA1C-9B84-411E-A926-CBB86AC8D4FF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60E6-F98B-4016-AC44-73B69C64B7F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23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055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403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47E25-A199-448D-A360-6B817E2CC1D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3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145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34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36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1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04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381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18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ABAD5-C086-4AE4-8935-D6D7D62AE06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87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8659950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9244688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167675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886636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0208021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1844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192837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302337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0402386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2467725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4630054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439BF-622C-4236-96BC-EBC7373EAE1B}" type="datetimeFigureOut">
              <a:rPr lang="uk-UA" smtClean="0"/>
              <a:t>17.06.24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15FDD-9A8D-40D9-84B5-C2C29454896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619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3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9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2187271"/>
            <a:ext cx="9378462" cy="246184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42859" y="2125532"/>
            <a:ext cx="93821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Розв’язування типових вправ. Самостійна робота «Логарифм. Логарифмічні рівняння та нерівності»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3"/>
          <a:stretch/>
        </p:blipFill>
        <p:spPr>
          <a:xfrm>
            <a:off x="2808045" y="161267"/>
            <a:ext cx="790288" cy="13427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576204" y="514976"/>
            <a:ext cx="2133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kern="1200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Урок 13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3818">
            <a:off x="2331473" y="5600313"/>
            <a:ext cx="1142237" cy="11422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286" y="42653"/>
            <a:ext cx="3527252" cy="204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91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Повторюємо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08000" y="875293"/>
                <a:ext cx="11338560" cy="95410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Сформулюйте означення логарифма додатного числа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за основою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875293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l="-215" t="-7692" r="-1183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7"/>
          <p:cNvSpPr/>
          <p:nvPr/>
        </p:nvSpPr>
        <p:spPr>
          <a:xfrm>
            <a:off x="508000" y="2080579"/>
            <a:ext cx="1133856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Сформуюйте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основні властивості логарифмів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508000" y="2854978"/>
                <a:ext cx="11338560" cy="1614545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Поясніть, як ураховуючи зростання та спадання логарифмічної функції порівняти значення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</a:p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</m:func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         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𝟐𝟒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854978"/>
                <a:ext cx="11338560" cy="1614545"/>
              </a:xfrm>
              <a:prstGeom prst="rect">
                <a:avLst/>
              </a:prstGeom>
              <a:blipFill>
                <a:blip r:embed="rId4"/>
                <a:stretch>
                  <a:fillRect t="-377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08000" y="4720702"/>
                <a:ext cx="1133856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рівняння виду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720702"/>
                <a:ext cx="11338560" cy="523220"/>
              </a:xfrm>
              <a:prstGeom prst="rect">
                <a:avLst/>
              </a:prstGeom>
              <a:blipFill>
                <a:blip r:embed="rId5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08000" y="5495101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нерівність типу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b="1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𝒇</m:t>
                        </m:r>
                        <m:d>
                          <m:d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uk-UA" sz="2800" b="1" i="1">
                        <a:latin typeface="Cambria Math" panose="02040503050406030204" pitchFamily="18" charset="0"/>
                      </a:rPr>
                      <m:t>&gt;</m:t>
                    </m:r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b="1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𝐠</m:t>
                        </m:r>
                        <m:d>
                          <m:d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uk-UA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495101"/>
                <a:ext cx="11338560" cy="954107"/>
              </a:xfrm>
              <a:prstGeom prst="rect">
                <a:avLst/>
              </a:prstGeom>
              <a:blipFill>
                <a:blip r:embed="rId6"/>
                <a:stretch>
                  <a:fillRect t="-7006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45823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13538" y="1160230"/>
            <a:ext cx="9378462" cy="1106900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00160" y="6423432"/>
            <a:ext cx="3167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Бажаю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творчих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успіхів</a:t>
            </a:r>
            <a:r>
              <a:rPr lang="ru-RU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647751" y="6427888"/>
            <a:ext cx="1298339" cy="353971"/>
          </a:xfrm>
        </p:spPr>
        <p:txBody>
          <a:bodyPr/>
          <a:lstStyle/>
          <a:p>
            <a:fld id="{5B993008-B989-9943-A67E-AA8CE5BAB33B}" type="datetime1">
              <a:rPr lang="ru-RU" sz="1800" smtClean="0"/>
              <a:t>17.06.2024</a:t>
            </a:fld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8100">
            <a:off x="133493" y="380484"/>
            <a:ext cx="1717058" cy="713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08044" y="354454"/>
            <a:ext cx="555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3C5A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Домашнє завдання</a:t>
            </a:r>
            <a:endParaRPr lang="uk-UA" sz="3600" b="1" kern="1200" dirty="0">
              <a:solidFill>
                <a:srgbClr val="3C5A5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278">
            <a:off x="1460743" y="942148"/>
            <a:ext cx="965986" cy="117003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767">
            <a:off x="207735" y="1465014"/>
            <a:ext cx="1045174" cy="108827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67500">
            <a:off x="1222602" y="2342002"/>
            <a:ext cx="1124127" cy="112412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7151">
            <a:off x="188769" y="2900948"/>
            <a:ext cx="1034492" cy="10344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845">
            <a:off x="1438028" y="3679521"/>
            <a:ext cx="1153750" cy="11537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065">
            <a:off x="133939" y="4186020"/>
            <a:ext cx="1316423" cy="131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3140">
            <a:off x="2341216" y="5941682"/>
            <a:ext cx="810071" cy="81007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54">
            <a:off x="183139" y="5616371"/>
            <a:ext cx="1241629" cy="124162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768" y="5258603"/>
            <a:ext cx="1088708" cy="108870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7898">
            <a:off x="3793345" y="6003595"/>
            <a:ext cx="772598" cy="772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747" y="134916"/>
            <a:ext cx="1041791" cy="1025313"/>
          </a:xfrm>
          <a:prstGeom prst="rect">
            <a:avLst/>
          </a:prstGeom>
        </p:spPr>
      </p:pic>
      <p:sp>
        <p:nvSpPr>
          <p:cNvPr id="37" name="Прямоугольник 6"/>
          <p:cNvSpPr/>
          <p:nvPr/>
        </p:nvSpPr>
        <p:spPr>
          <a:xfrm>
            <a:off x="2815369" y="2374860"/>
            <a:ext cx="9378462" cy="1106900"/>
          </a:xfrm>
          <a:prstGeom prst="rect">
            <a:avLst/>
          </a:prstGeom>
          <a:solidFill>
            <a:srgbClr val="B15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6"/>
          <p:cNvSpPr/>
          <p:nvPr/>
        </p:nvSpPr>
        <p:spPr>
          <a:xfrm>
            <a:off x="2820863" y="3597161"/>
            <a:ext cx="9378462" cy="1106900"/>
          </a:xfrm>
          <a:prstGeom prst="rect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6"/>
          <p:cNvSpPr/>
          <p:nvPr/>
        </p:nvSpPr>
        <p:spPr>
          <a:xfrm>
            <a:off x="2813538" y="4811791"/>
            <a:ext cx="9378462" cy="1106900"/>
          </a:xfrm>
          <a:prstGeom prst="rect">
            <a:avLst/>
          </a:prstGeom>
          <a:solidFill>
            <a:srgbClr val="69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827564"/>
              </p:ext>
            </p:extLst>
          </p:nvPr>
        </p:nvGraphicFramePr>
        <p:xfrm>
          <a:off x="2896640" y="1202698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  <a:b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4-8 протилежного варіанту самостійної роботи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Мерзляк А.Г.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8" name="Таблиця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62857"/>
              </p:ext>
            </p:extLst>
          </p:nvPr>
        </p:nvGraphicFramePr>
        <p:xfrm>
          <a:off x="2896640" y="2422642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1-7</a:t>
                      </a:r>
                      <a:b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4-8 протилежного варіанту самостійної роботи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Істер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О.С.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29" name="Таблиця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462537"/>
              </p:ext>
            </p:extLst>
          </p:nvPr>
        </p:nvGraphicFramePr>
        <p:xfrm>
          <a:off x="2896640" y="3649276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4-8 протилежного варіанту самостійної роботи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Нелін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Є.П.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graphicFrame>
        <p:nvGraphicFramePr>
          <p:cNvPr id="30" name="Таблиця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90904"/>
              </p:ext>
            </p:extLst>
          </p:nvPr>
        </p:nvGraphicFramePr>
        <p:xfrm>
          <a:off x="2896640" y="4851312"/>
          <a:ext cx="9212258" cy="106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9761">
                  <a:extLst>
                    <a:ext uri="{9D8B030D-6E8A-4147-A177-3AD203B41FA5}">
                      <a16:colId xmlns:a16="http://schemas.microsoft.com/office/drawing/2014/main" val="2673498329"/>
                    </a:ext>
                  </a:extLst>
                </a:gridCol>
                <a:gridCol w="2222497">
                  <a:extLst>
                    <a:ext uri="{9D8B030D-6E8A-4147-A177-3AD203B41FA5}">
                      <a16:colId xmlns:a16="http://schemas.microsoft.com/office/drawing/2014/main" val="315169316"/>
                    </a:ext>
                  </a:extLst>
                </a:gridCol>
              </a:tblGrid>
              <a:tr h="10190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err="1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Повторити</a:t>
                      </a:r>
                      <a:r>
                        <a:rPr lang="cs-CZ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§</a:t>
                      </a:r>
                      <a:r>
                        <a:rPr lang="uk-UA" sz="24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1-4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Виконати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завдання 4-8 протилежного варіанту самостійної роботи</a:t>
                      </a:r>
                      <a:endParaRPr lang="uk-UA" sz="2000" b="1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Бевз</a:t>
                      </a:r>
                      <a:r>
                        <a:rPr lang="uk-UA" sz="2000" b="1" baseline="0" dirty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Г.П.</a:t>
                      </a:r>
                      <a:endParaRPr lang="uk-UA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472414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384774" y="6543021"/>
            <a:ext cx="19769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rgbClr val="3C5A59"/>
                </a:solidFill>
                <a:latin typeface="Segoe Print" pitchFamily="2" charset="0"/>
                <a:cs typeface="Times New Roman" pitchFamily="18" charset="0"/>
              </a:rPr>
              <a:t>www.matnova.com.ua</a:t>
            </a:r>
            <a:endParaRPr lang="ru-RU" sz="1200" b="1" dirty="0">
              <a:solidFill>
                <a:srgbClr val="3C5A59"/>
              </a:solidFill>
              <a:latin typeface="Segoe Print" pitchFamily="2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8833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7" grpId="0"/>
      <p:bldP spid="37" grpId="0" animBg="1"/>
      <p:bldP spid="39" grpId="0" animBg="1"/>
      <p:bldP spid="41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Пригадаємо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508000" y="875293"/>
                <a:ext cx="11338560" cy="954107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Сформулюйте означення логарифма додатного числа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𝒃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за основою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875293"/>
                <a:ext cx="11338560" cy="954107"/>
              </a:xfrm>
              <a:prstGeom prst="rect">
                <a:avLst/>
              </a:prstGeom>
              <a:blipFill>
                <a:blip r:embed="rId3"/>
                <a:stretch>
                  <a:fillRect l="-215" t="-7692" r="-1183" b="-16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7"/>
          <p:cNvSpPr/>
          <p:nvPr/>
        </p:nvSpPr>
        <p:spPr>
          <a:xfrm>
            <a:off x="508000" y="2080579"/>
            <a:ext cx="11338560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Сформулюйте </a:t>
            </a:r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основні властивості логарифмів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7"/>
              <p:cNvSpPr/>
              <p:nvPr/>
            </p:nvSpPr>
            <p:spPr>
              <a:xfrm>
                <a:off x="508000" y="2854978"/>
                <a:ext cx="11338560" cy="1614545"/>
              </a:xfrm>
              <a:prstGeom prst="rect">
                <a:avLst/>
              </a:prstGeom>
              <a:solidFill>
                <a:srgbClr val="2867A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Поясніть, як ураховуючи зростання та спадання логарифмічної функції порівняти значення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:</a:t>
                </a:r>
              </a:p>
              <a:p>
                <a:pPr algn="ctr"/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𝟓</m:t>
                        </m:r>
                      </m:e>
                    </m:func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          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𝟕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𝒊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 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f>
                              <m:f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𝟒</m:t>
                                </m:r>
                              </m:den>
                            </m:f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𝟐𝟒</m:t>
                        </m:r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1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854978"/>
                <a:ext cx="11338560" cy="1614545"/>
              </a:xfrm>
              <a:prstGeom prst="rect">
                <a:avLst/>
              </a:prstGeom>
              <a:blipFill>
                <a:blip r:embed="rId4"/>
                <a:stretch>
                  <a:fillRect t="-377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508000" y="4720702"/>
                <a:ext cx="11338560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рівняння виду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𝒇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en-US" sz="2800" b="1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𝐠</m:t>
                        </m:r>
                        <m:d>
                          <m:dPr>
                            <m:ctrlP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4720702"/>
                <a:ext cx="11338560" cy="523220"/>
              </a:xfrm>
              <a:prstGeom prst="rect">
                <a:avLst/>
              </a:prstGeom>
              <a:blipFill>
                <a:blip r:embed="rId5"/>
                <a:stretch>
                  <a:fillRect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7"/>
              <p:cNvSpPr/>
              <p:nvPr/>
            </p:nvSpPr>
            <p:spPr>
              <a:xfrm>
                <a:off x="508000" y="5495101"/>
                <a:ext cx="11338560" cy="954107"/>
              </a:xfrm>
              <a:prstGeom prst="rect">
                <a:avLst/>
              </a:prstGeom>
              <a:solidFill>
                <a:srgbClr val="B1510F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 розв’язати нерівність типу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b="1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𝒇</m:t>
                        </m:r>
                        <m:d>
                          <m:d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  <m:r>
                      <a:rPr lang="uk-UA" sz="2800" b="1" i="1">
                        <a:latin typeface="Cambria Math" panose="02040503050406030204" pitchFamily="18" charset="0"/>
                      </a:rPr>
                      <m:t>&gt;</m:t>
                    </m:r>
                    <m:func>
                      <m:func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ru-RU" sz="2800" b="1">
                                <a:latin typeface="Cambria Math" panose="02040503050406030204" pitchFamily="18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sub>
                        </m:sSub>
                      </m:fName>
                      <m:e>
                        <m:r>
                          <a:rPr lang="uk-UA" sz="2800" b="1" i="1">
                            <a:latin typeface="Cambria Math" panose="02040503050406030204" pitchFamily="18" charset="0"/>
                          </a:rPr>
                          <m:t>𝐠</m:t>
                        </m:r>
                        <m:d>
                          <m:d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uk-UA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</m:func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, </a:t>
                </a:r>
                <a:endPara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  <a:p>
                <a:pPr algn="ctr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якщо </a:t>
                </a:r>
                <a14:m>
                  <m:oMath xmlns:m="http://schemas.openxmlformats.org/officeDocument/2006/math">
                    <m:r>
                      <a:rPr lang="uk-UA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𝒂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&lt;</m:t>
                    </m:r>
                    <m:r>
                      <a:rPr lang="en-US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?</a:t>
                </a:r>
              </a:p>
            </p:txBody>
          </p:sp>
        </mc:Choice>
        <mc:Fallback xmlns="">
          <p:sp>
            <p:nvSpPr>
              <p:cNvPr id="14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5495101"/>
                <a:ext cx="11338560" cy="954107"/>
              </a:xfrm>
              <a:prstGeom prst="rect">
                <a:avLst/>
              </a:prstGeom>
              <a:blipFill>
                <a:blip r:embed="rId6"/>
                <a:stretch>
                  <a:fillRect t="-7006" b="-15924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63065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17518" y="1136866"/>
            <a:ext cx="5979887" cy="523220"/>
          </a:xfrm>
          <a:prstGeom prst="rect">
            <a:avLst/>
          </a:prstGeom>
          <a:solidFill>
            <a:srgbClr val="60442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значення виразу:</a:t>
            </a:r>
            <a:endParaRPr lang="uk-UA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65227" cy="886531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kern="1200" dirty="0">
                <a:solidFill>
                  <a:srgbClr val="79562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uk-UA" sz="4000" b="1" kern="1200" dirty="0">
              <a:solidFill>
                <a:srgbClr val="79562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17518" y="2714302"/>
                <a:ext cx="4221122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𝟏𝟐</m:t>
                        </m:r>
                      </m:e>
                    </m:func>
                    <m:r>
                      <a:rPr lang="en-US" sz="2800" b="1" i="1" smtClean="0">
                        <a:effectLst/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+</m:t>
                    </m:r>
                    <m:func>
                      <m:funcPr>
                        <m:ctrlP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effectLst/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effectLst/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𝟑</m:t>
                        </m:r>
                      </m:e>
                    </m:func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518" y="2714302"/>
                <a:ext cx="4221122" cy="523220"/>
              </a:xfrm>
              <a:prstGeom prst="rect">
                <a:avLst/>
              </a:prstGeom>
              <a:blipFill>
                <a:blip r:embed="rId4"/>
                <a:stretch>
                  <a:fillRect l="-3035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p:sp>
        <p:nvSpPr>
          <p:cNvPr id="12" name="Прямоугольник 7"/>
          <p:cNvSpPr/>
          <p:nvPr/>
        </p:nvSpPr>
        <p:spPr>
          <a:xfrm>
            <a:off x="5217518" y="3627266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А) 36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Прямоугольник 7"/>
          <p:cNvSpPr/>
          <p:nvPr/>
        </p:nvSpPr>
        <p:spPr>
          <a:xfrm>
            <a:off x="5217518" y="4394376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Б) 4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7"/>
          <p:cNvSpPr/>
          <p:nvPr/>
        </p:nvSpPr>
        <p:spPr>
          <a:xfrm>
            <a:off x="5220237" y="5167560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В) 2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7"/>
          <p:cNvSpPr/>
          <p:nvPr/>
        </p:nvSpPr>
        <p:spPr>
          <a:xfrm>
            <a:off x="5210077" y="5934670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Г) 9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7"/>
              <p:cNvSpPr/>
              <p:nvPr/>
            </p:nvSpPr>
            <p:spPr>
              <a:xfrm>
                <a:off x="5210077" y="2714302"/>
                <a:ext cx="4221122" cy="523220"/>
              </a:xfrm>
              <a:prstGeom prst="rect">
                <a:avLst/>
              </a:prstGeom>
              <a:solidFill>
                <a:srgbClr val="60442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effectLst/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sz="2800" b="1" i="0">
                        <a:latin typeface="Cambria Math" panose="02040503050406030204" pitchFamily="18" charset="0"/>
                      </a:rPr>
                      <m:t>𝐥𝐠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𝟐𝟓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0">
                        <a:latin typeface="Cambria Math" panose="02040503050406030204" pitchFamily="18" charset="0"/>
                      </a:rPr>
                      <m:t>𝐥𝐠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1" i="1"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endParaRPr lang="uk-UA" sz="2800" b="1" dirty="0">
                  <a:effectLst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6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077" y="2714302"/>
                <a:ext cx="4221122" cy="523220"/>
              </a:xfrm>
              <a:prstGeom prst="rect">
                <a:avLst/>
              </a:prstGeom>
              <a:blipFill>
                <a:blip r:embed="rId6"/>
                <a:stretch>
                  <a:fillRect l="-3035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7"/>
          <p:cNvSpPr/>
          <p:nvPr/>
        </p:nvSpPr>
        <p:spPr>
          <a:xfrm>
            <a:off x="5274652" y="3627266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А) 5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Прямоугольник 7"/>
          <p:cNvSpPr/>
          <p:nvPr/>
        </p:nvSpPr>
        <p:spPr>
          <a:xfrm>
            <a:off x="5274652" y="4394376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Б) 100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7"/>
          <p:cNvSpPr/>
          <p:nvPr/>
        </p:nvSpPr>
        <p:spPr>
          <a:xfrm>
            <a:off x="5277371" y="5167560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В) 4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7"/>
          <p:cNvSpPr/>
          <p:nvPr/>
        </p:nvSpPr>
        <p:spPr>
          <a:xfrm>
            <a:off x="5267211" y="5934670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Г) 2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084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2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2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"/>
                            </p:stCondLst>
                            <p:childTnLst>
                              <p:par>
                                <p:cTn id="6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-1.66667E-6 -0.10834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8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1" grpId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842453" y="1266517"/>
            <a:ext cx="6349548" cy="523220"/>
          </a:xfrm>
          <a:prstGeom prst="rect">
            <a:avLst/>
          </a:prstGeom>
          <a:solidFill>
            <a:srgbClr val="545454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Обчисліть: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545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uk-UA" sz="4000" b="1" kern="1200" dirty="0">
              <a:solidFill>
                <a:srgbClr val="5454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453"/>
            <a:ext cx="976025" cy="8964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7"/>
              <p:cNvSpPr/>
              <p:nvPr/>
            </p:nvSpPr>
            <p:spPr>
              <a:xfrm>
                <a:off x="5842452" y="2434824"/>
                <a:ext cx="2215725" cy="560090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sSupPr>
                      <m:e>
                        <m:r>
                          <a:rPr lang="uk-UA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𝟒</m:t>
                        </m:r>
                      </m:e>
                      <m:sup>
                        <m:func>
                          <m:func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0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uk-UA" sz="2800" b="1" i="1" smtClean="0">
                                    <a:latin typeface="Cambria Math" panose="02040503050406030204" pitchFamily="18" charset="0"/>
                                    <a:ea typeface="Tahoma" panose="020B0604030504040204" pitchFamily="34" charset="0"/>
                                    <a:cs typeface="Tahoma" panose="020B0604030504040204" pitchFamily="34" charset="0"/>
                                  </a:rPr>
                                  <m:t>𝟐</m:t>
                                </m:r>
                              </m:sub>
                            </m:sSub>
                          </m:fName>
                          <m:e>
                            <m:r>
                              <a:rPr lang="uk-UA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</m:e>
                        </m:func>
                      </m:sup>
                    </m:sSup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7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2452" y="2434824"/>
                <a:ext cx="2215725" cy="560090"/>
              </a:xfrm>
              <a:prstGeom prst="rect">
                <a:avLst/>
              </a:prstGeom>
              <a:blipFill>
                <a:blip r:embed="rId4"/>
                <a:stretch>
                  <a:fillRect l="-5495" t="-8696" b="-25000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1860904" y="2580516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спадна</a:t>
            </a:r>
            <a:endParaRPr lang="ru-RU" sz="24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0659" y="2504172"/>
            <a:ext cx="126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зростаюча</a:t>
            </a:r>
            <a:endParaRPr lang="ru-RU" sz="2000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8188"/>
            <a:ext cx="5217518" cy="3600264"/>
          </a:xfrm>
          <a:prstGeom prst="rect">
            <a:avLst/>
          </a:prstGeom>
        </p:spPr>
      </p:pic>
      <p:sp>
        <p:nvSpPr>
          <p:cNvPr id="13" name="Прямоугольник 7"/>
          <p:cNvSpPr/>
          <p:nvPr/>
        </p:nvSpPr>
        <p:spPr>
          <a:xfrm>
            <a:off x="5842452" y="3600447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А) 4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7"/>
          <p:cNvSpPr/>
          <p:nvPr/>
        </p:nvSpPr>
        <p:spPr>
          <a:xfrm>
            <a:off x="5842452" y="4367557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Б) 5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Прямоугольник 7"/>
          <p:cNvSpPr/>
          <p:nvPr/>
        </p:nvSpPr>
        <p:spPr>
          <a:xfrm>
            <a:off x="5845171" y="5140741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В) 16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7"/>
          <p:cNvSpPr/>
          <p:nvPr/>
        </p:nvSpPr>
        <p:spPr>
          <a:xfrm>
            <a:off x="5835011" y="5907851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Г) 25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7"/>
              <p:cNvSpPr/>
              <p:nvPr/>
            </p:nvSpPr>
            <p:spPr>
              <a:xfrm>
                <a:off x="9262754" y="2434824"/>
                <a:ext cx="2701635" cy="539443"/>
              </a:xfrm>
              <a:prstGeom prst="rect">
                <a:avLst/>
              </a:prstGeom>
              <a:solidFill>
                <a:srgbClr val="545454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lvl="0"/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𝟐𝟓</m:t>
                        </m:r>
                      </m:e>
                      <m:sup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𝟐𝟓</m:t>
                        </m:r>
                        <m:func>
                          <m:funcPr>
                            <m:ctrlPr>
                              <a:rPr lang="uk-UA" sz="28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uk-UA" sz="28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800" b="1" i="0">
                                    <a:latin typeface="Cambria Math" panose="02040503050406030204" pitchFamily="18" charset="0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sz="2800" b="1" i="1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2800" b="1" i="1">
                                <a:latin typeface="Cambria Math" panose="02040503050406030204" pitchFamily="18" charset="0"/>
                              </a:rPr>
                              <m:t>𝟖𝟏</m:t>
                            </m:r>
                          </m:e>
                        </m:func>
                      </m:sup>
                    </m:sSup>
                  </m:oMath>
                </a14:m>
                <a:endParaRPr lang="uk-UA" b="1" dirty="0"/>
              </a:p>
            </p:txBody>
          </p:sp>
        </mc:Choice>
        <mc:Fallback xmlns="">
          <p:sp>
            <p:nvSpPr>
              <p:cNvPr id="2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2754" y="2434824"/>
                <a:ext cx="2701635" cy="539443"/>
              </a:xfrm>
              <a:prstGeom prst="rect">
                <a:avLst/>
              </a:prstGeom>
              <a:blipFill>
                <a:blip r:embed="rId6"/>
                <a:stretch>
                  <a:fillRect l="-4505" t="-11236" b="-26966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Прямоугольник 7"/>
          <p:cNvSpPr/>
          <p:nvPr/>
        </p:nvSpPr>
        <p:spPr>
          <a:xfrm>
            <a:off x="9270195" y="3619354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А) 81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7"/>
          <p:cNvSpPr/>
          <p:nvPr/>
        </p:nvSpPr>
        <p:spPr>
          <a:xfrm>
            <a:off x="9270195" y="4386464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Б) 9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7"/>
          <p:cNvSpPr/>
          <p:nvPr/>
        </p:nvSpPr>
        <p:spPr>
          <a:xfrm>
            <a:off x="9272914" y="5159648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В) 2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Прямоугольник 7"/>
          <p:cNvSpPr/>
          <p:nvPr/>
        </p:nvSpPr>
        <p:spPr>
          <a:xfrm>
            <a:off x="9262754" y="5926758"/>
            <a:ext cx="2118002" cy="523220"/>
          </a:xfrm>
          <a:prstGeom prst="rect">
            <a:avLst/>
          </a:prstGeom>
          <a:solidFill>
            <a:srgbClr val="696969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Г) 4</a:t>
            </a:r>
            <a:endParaRPr lang="en-US" sz="2800" b="1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8661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2" fill="hold" grpId="1" nodeType="click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2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0723C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7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20" grpId="0" animBg="1"/>
      <p:bldP spid="21" grpId="0" animBg="1"/>
      <p:bldP spid="22" grpId="0" animBg="1"/>
      <p:bldP spid="22" grpId="1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750560" y="2154446"/>
            <a:ext cx="6441439" cy="954107"/>
          </a:xfrm>
          <a:prstGeom prst="rect">
            <a:avLst/>
          </a:prstGeom>
          <a:solidFill>
            <a:srgbClr val="546057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область визначення функції: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54605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uk-UA" sz="4000" b="1" kern="1200" dirty="0">
              <a:solidFill>
                <a:srgbClr val="546057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9270"/>
            <a:ext cx="976025" cy="8964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1500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7"/>
              <p:cNvSpPr/>
              <p:nvPr/>
            </p:nvSpPr>
            <p:spPr>
              <a:xfrm>
                <a:off x="6273532" y="3745045"/>
                <a:ext cx="5395493" cy="594650"/>
              </a:xfrm>
              <a:prstGeom prst="rect">
                <a:avLst/>
              </a:prstGeom>
              <a:solidFill>
                <a:srgbClr val="546057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𝒚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0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𝐥𝐠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 </m:t>
                      </m:r>
                      <m:d>
                        <m:d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d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+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𝒙</m:t>
                          </m:r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532" y="3745045"/>
                <a:ext cx="5395493" cy="5946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6967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5234204" y="1578056"/>
            <a:ext cx="57911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2170557"/>
            <a:ext cx="5217518" cy="360026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34206" y="3203121"/>
                <a:ext cx="3534410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𝟔𝟐𝟓</m:t>
                            </m:r>
                          </m:sub>
                        </m:sSub>
                      </m:fName>
                      <m:e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  <m:t>𝒙</m:t>
                        </m:r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=−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𝟎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,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𝟐𝟓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6" y="3203121"/>
                <a:ext cx="3534410" cy="523220"/>
              </a:xfrm>
              <a:prstGeom prst="rect">
                <a:avLst/>
              </a:prstGeom>
              <a:blipFill>
                <a:blip r:embed="rId5"/>
                <a:stretch>
                  <a:fillRect l="-3627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7"/>
              <p:cNvSpPr/>
              <p:nvPr/>
            </p:nvSpPr>
            <p:spPr>
              <a:xfrm>
                <a:off x="5234205" y="4239722"/>
                <a:ext cx="5545555" cy="54213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𝟓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m:t>=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𝟕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10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205" y="4239722"/>
                <a:ext cx="5545555" cy="542136"/>
              </a:xfrm>
              <a:prstGeom prst="rect">
                <a:avLst/>
              </a:prstGeom>
              <a:blipFill>
                <a:blip r:embed="rId6"/>
                <a:stretch>
                  <a:fillRect l="-2310" t="-13483" b="-2471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0386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1733452"/>
            <a:ext cx="5435599" cy="523220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Розв’яжіть нерівність: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3379891"/>
                <a:ext cx="3393440" cy="523220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≥</m:t>
                    </m:r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𝟏</m:t>
                    </m:r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3379891"/>
                <a:ext cx="3393440" cy="523220"/>
              </a:xfrm>
              <a:prstGeom prst="rect">
                <a:avLst/>
              </a:prstGeom>
              <a:blipFill>
                <a:blip r:embed="rId4"/>
                <a:stretch>
                  <a:fillRect l="-3591" t="-12791" b="-3023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7"/>
              <p:cNvSpPr/>
              <p:nvPr/>
            </p:nvSpPr>
            <p:spPr>
              <a:xfrm>
                <a:off x="6177280" y="4394741"/>
                <a:ext cx="5709920" cy="54213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  <a:r>
                  <a:rPr lang="uk-UA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)</a:t>
                </a:r>
                <a:r>
                  <a:rPr lang="en-US" sz="2800" b="1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Tahoma" panose="020B0604030504040204" pitchFamily="34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Tahoma" panose="020B0604030504040204" pitchFamily="34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ahoma" panose="020B0604030504040204" pitchFamily="34" charset="0"/>
                      </a:rPr>
                      <m:t>&gt;</m:t>
                    </m:r>
                    <m:func>
                      <m:funcPr>
                        <m:ctrlP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ahoma" panose="020B0604030504040204" pitchFamily="34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sSubPr>
                          <m:e>
                            <m:r>
                              <a:rPr lang="en-US" sz="2800" b="1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𝟎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,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𝟏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𝟐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𝒙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+</m:t>
                            </m:r>
                            <m:r>
                              <a:rPr lang="en-US" sz="28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ahoma" panose="020B0604030504040204" pitchFamily="34" charset="0"/>
                              </a:rPr>
                              <m:t>𝟑</m:t>
                            </m:r>
                          </m:e>
                        </m:d>
                      </m:e>
                    </m:func>
                  </m:oMath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9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4394741"/>
                <a:ext cx="5709920" cy="542136"/>
              </a:xfrm>
              <a:prstGeom prst="rect">
                <a:avLst/>
              </a:prstGeom>
              <a:blipFill>
                <a:blip r:embed="rId6"/>
                <a:stretch>
                  <a:fillRect l="-2134" t="-14607" b="-24719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20588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Розв’язуємо гуртом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7"/>
          <p:cNvSpPr/>
          <p:nvPr/>
        </p:nvSpPr>
        <p:spPr>
          <a:xfrm>
            <a:off x="6177281" y="2007772"/>
            <a:ext cx="5435599" cy="954107"/>
          </a:xfrm>
          <a:prstGeom prst="rect">
            <a:avLst/>
          </a:prstGeom>
          <a:solidFill>
            <a:srgbClr val="2B5666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Знайдіть суму коренів рівняння: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0924" y="752775"/>
            <a:ext cx="944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>
                <a:solidFill>
                  <a:srgbClr val="2B566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lang="uk-UA" sz="4000" b="1" kern="1200" dirty="0">
              <a:solidFill>
                <a:srgbClr val="2B566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7" y="696934"/>
            <a:ext cx="959338" cy="8811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7"/>
              <p:cNvSpPr/>
              <p:nvPr/>
            </p:nvSpPr>
            <p:spPr>
              <a:xfrm>
                <a:off x="6177280" y="3654211"/>
                <a:ext cx="5435600" cy="532966"/>
              </a:xfrm>
              <a:prstGeom prst="rect">
                <a:avLst/>
              </a:prstGeom>
              <a:solidFill>
                <a:srgbClr val="2B5666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uk-UA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𝟐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sub>
                          </m:sSub>
                        </m:fName>
                        <m:e>
                          <m:r>
                            <a:rPr lang="uk-UA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  <m:t>𝟐</m:t>
                          </m:r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+</m:t>
                      </m:r>
                      <m:func>
                        <m:func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ea typeface="Tahoma" panose="020B0604030504040204" pitchFamily="34" charset="0"/>
                              <a:cs typeface="Tahoma" panose="020B0604030504040204" pitchFamily="34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b="1" i="0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𝟒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 smtClean="0">
                                  <a:latin typeface="Cambria Math" panose="02040503050406030204" pitchFamily="18" charset="0"/>
                                  <a:ea typeface="Tahoma" panose="020B0604030504040204" pitchFamily="34" charset="0"/>
                                  <a:cs typeface="Tahoma" panose="020B0604030504040204" pitchFamily="34" charset="0"/>
                                </a:rPr>
                                <m:t>𝟐</m:t>
                              </m:r>
                            </m:sup>
                          </m:sSup>
                        </m:e>
                      </m:func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−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𝟑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=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m:t>𝟎</m:t>
                      </m:r>
                    </m:oMath>
                  </m:oMathPara>
                </a14:m>
                <a:endParaRPr lang="uk-UA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mc:Choice>
        <mc:Fallback xmlns="">
          <p:sp>
            <p:nvSpPr>
              <p:cNvPr id="32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280" y="3654211"/>
                <a:ext cx="5435600" cy="5329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6672"/>
            <a:ext cx="5760720" cy="397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190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37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24114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112" y="39339"/>
            <a:ext cx="11321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Працюємо самостійно</a:t>
            </a:r>
            <a:endParaRPr lang="ru-RU" sz="32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6"/>
          <p:cNvSpPr/>
          <p:nvPr/>
        </p:nvSpPr>
        <p:spPr>
          <a:xfrm>
            <a:off x="1879600" y="5923279"/>
            <a:ext cx="8432799" cy="585116"/>
          </a:xfrm>
          <a:prstGeom prst="rect">
            <a:avLst/>
          </a:prstGeom>
          <a:solidFill>
            <a:srgbClr val="3C5A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Самостійна</a:t>
            </a:r>
            <a: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робота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026" y="1323094"/>
            <a:ext cx="6255329" cy="362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98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4386</TotalTime>
  <Words>368</Words>
  <Application>Microsoft Macintosh PowerPoint</Application>
  <PresentationFormat>Widescreen</PresentationFormat>
  <Paragraphs>91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Segoe Print</vt:lpstr>
      <vt:lpstr>Tahoma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>www.matnova.com.ua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subject/>
  <dc:creator>Марко Мілевський</dc:creator>
  <cp:keywords/>
  <dc:description/>
  <cp:lastModifiedBy>Kulinich Bohdan</cp:lastModifiedBy>
  <cp:revision>281</cp:revision>
  <dcterms:created xsi:type="dcterms:W3CDTF">2019-04-30T11:06:10Z</dcterms:created>
  <dcterms:modified xsi:type="dcterms:W3CDTF">2024-06-17T18:31:44Z</dcterms:modified>
  <cp:category/>
</cp:coreProperties>
</file>